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311" r:id="rId2"/>
    <p:sldId id="329" r:id="rId3"/>
    <p:sldId id="339" r:id="rId4"/>
    <p:sldId id="340" r:id="rId5"/>
    <p:sldId id="338" r:id="rId6"/>
    <p:sldId id="344" r:id="rId7"/>
    <p:sldId id="342" r:id="rId8"/>
    <p:sldId id="343" r:id="rId9"/>
    <p:sldId id="275" r:id="rId10"/>
    <p:sldId id="273" r:id="rId11"/>
    <p:sldId id="256" r:id="rId12"/>
    <p:sldId id="331" r:id="rId13"/>
    <p:sldId id="259" r:id="rId14"/>
    <p:sldId id="316" r:id="rId15"/>
    <p:sldId id="322" r:id="rId16"/>
    <p:sldId id="318" r:id="rId17"/>
    <p:sldId id="321" r:id="rId18"/>
    <p:sldId id="257" r:id="rId19"/>
    <p:sldId id="326" r:id="rId20"/>
    <p:sldId id="317" r:id="rId21"/>
    <p:sldId id="341" r:id="rId22"/>
    <p:sldId id="294" r:id="rId23"/>
    <p:sldId id="301" r:id="rId24"/>
    <p:sldId id="289" r:id="rId25"/>
    <p:sldId id="299" r:id="rId26"/>
    <p:sldId id="328" r:id="rId27"/>
    <p:sldId id="330" r:id="rId28"/>
    <p:sldId id="281" r:id="rId29"/>
    <p:sldId id="282" r:id="rId30"/>
    <p:sldId id="310" r:id="rId31"/>
    <p:sldId id="333" r:id="rId32"/>
    <p:sldId id="332" r:id="rId33"/>
    <p:sldId id="335" r:id="rId34"/>
    <p:sldId id="283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56AA"/>
    <a:srgbClr val="BE5CFF"/>
    <a:srgbClr val="7182FF"/>
    <a:srgbClr val="728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9" d="100"/>
          <a:sy n="79" d="100"/>
        </p:scale>
        <p:origin x="-129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3" d="100"/>
        <a:sy n="63" d="100"/>
      </p:scale>
      <p:origin x="0" y="1112"/>
    </p:cViewPr>
  </p:sorterViewPr>
  <p:notesViewPr>
    <p:cSldViewPr snapToGrid="0" snapToObjects="1">
      <p:cViewPr varScale="1">
        <p:scale>
          <a:sx n="71" d="100"/>
          <a:sy n="71" d="100"/>
        </p:scale>
        <p:origin x="-3528" y="-11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5D702E-3E1B-C848-BD18-992BB03A1CF4}" type="datetimeFigureOut">
              <a:rPr lang="en-US" smtClean="0"/>
              <a:t>07/02/13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9E94D7-CCD3-0941-99A0-05AEEB05F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159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D7-CCD3-0941-99A0-05AEEB05F15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900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C18ABBF-AC6E-D248-86BD-76C6E0287F68}" type="slidenum">
              <a:rPr lang="en-US" sz="1200"/>
              <a:pPr/>
              <a:t>34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algn="ctr" eaLnBrk="1" hangingPunct="1">
              <a:spcBef>
                <a:spcPct val="0"/>
              </a:spcBef>
            </a:pPr>
            <a:endParaRPr lang="en-US" sz="240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07/02/13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07/02/13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07/02/13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07/02/13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07/02/13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07/02/13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07/02/13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07/02/13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AU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07/02/13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07/02/13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07/02/13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07/02/13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01874"/>
            <a:ext cx="9144000" cy="3745477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7182FF"/>
                </a:solidFill>
                <a:latin typeface="American Typewriter"/>
                <a:cs typeface="American Typewriter"/>
              </a:rPr>
              <a:t>The </a:t>
            </a:r>
            <a:r>
              <a:rPr lang="en-US" sz="5400" dirty="0" err="1" smtClean="0">
                <a:solidFill>
                  <a:srgbClr val="7182FF"/>
                </a:solidFill>
                <a:latin typeface="American Typewriter"/>
                <a:cs typeface="American Typewriter"/>
              </a:rPr>
              <a:t>Un’not’ting</a:t>
            </a:r>
            <a:r>
              <a:rPr lang="en-US" sz="5400" dirty="0" smtClean="0">
                <a:solidFill>
                  <a:srgbClr val="7182FF"/>
                </a:solidFill>
                <a:latin typeface="American Typewriter"/>
                <a:cs typeface="American Typewriter"/>
              </a:rPr>
              <a:t/>
            </a:r>
            <a:br>
              <a:rPr lang="en-US" sz="5400" dirty="0" smtClean="0">
                <a:solidFill>
                  <a:srgbClr val="7182FF"/>
                </a:solidFill>
                <a:latin typeface="American Typewriter"/>
                <a:cs typeface="American Typewriter"/>
              </a:rPr>
            </a:br>
            <a:r>
              <a:rPr lang="en-US" sz="1300" dirty="0" smtClean="0">
                <a:solidFill>
                  <a:srgbClr val="7182FF"/>
                </a:solidFill>
                <a:latin typeface="American Typewriter"/>
                <a:cs typeface="American Typewriter"/>
              </a:rPr>
              <a:t/>
            </a:r>
            <a:br>
              <a:rPr lang="en-US" sz="1300" dirty="0" smtClean="0">
                <a:solidFill>
                  <a:srgbClr val="7182FF"/>
                </a:solidFill>
                <a:latin typeface="American Typewriter"/>
                <a:cs typeface="American Typewriter"/>
              </a:rPr>
            </a:br>
            <a:r>
              <a:rPr lang="en-US" sz="3600" dirty="0" smtClean="0">
                <a:latin typeface="Avenir Light"/>
                <a:cs typeface="American Typewriter"/>
              </a:rPr>
              <a:t>see also </a:t>
            </a:r>
            <a:r>
              <a:rPr lang="en-US" sz="5400" dirty="0" err="1" smtClean="0">
                <a:solidFill>
                  <a:srgbClr val="7182FF"/>
                </a:solidFill>
                <a:latin typeface="American Typewriter"/>
                <a:cs typeface="American Typewriter"/>
              </a:rPr>
              <a:t>un’knot’ting</a:t>
            </a:r>
            <a:r>
              <a:rPr lang="en-US" sz="5400" dirty="0" smtClean="0">
                <a:solidFill>
                  <a:srgbClr val="7182FF"/>
                </a:solidFill>
                <a:latin typeface="American Typewriter"/>
                <a:cs typeface="American Typewriter"/>
              </a:rPr>
              <a:t/>
            </a:r>
            <a:br>
              <a:rPr lang="en-US" sz="5400" dirty="0" smtClean="0">
                <a:solidFill>
                  <a:srgbClr val="7182FF"/>
                </a:solidFill>
                <a:latin typeface="American Typewriter"/>
                <a:cs typeface="American Typewriter"/>
              </a:rPr>
            </a:br>
            <a:r>
              <a:rPr lang="en-US" sz="5400" dirty="0" smtClean="0">
                <a:solidFill>
                  <a:srgbClr val="7182FF"/>
                </a:solidFill>
                <a:latin typeface="American Typewriter"/>
                <a:cs typeface="American Typewriter"/>
              </a:rPr>
              <a:t/>
            </a:r>
            <a:br>
              <a:rPr lang="en-US" sz="5400" dirty="0" smtClean="0">
                <a:solidFill>
                  <a:srgbClr val="7182FF"/>
                </a:solidFill>
                <a:latin typeface="American Typewriter"/>
                <a:cs typeface="American Typewriter"/>
              </a:rPr>
            </a:br>
            <a:r>
              <a:rPr lang="en-US" sz="2800" dirty="0" smtClean="0">
                <a:latin typeface="Avenir Light"/>
                <a:cs typeface="American Typewriter"/>
              </a:rPr>
              <a:t>creative practice with adult </a:t>
            </a:r>
            <a:br>
              <a:rPr lang="en-US" sz="2800" dirty="0" smtClean="0">
                <a:latin typeface="Avenir Light"/>
                <a:cs typeface="American Typewriter"/>
              </a:rPr>
            </a:br>
            <a:r>
              <a:rPr lang="en-US" sz="2800" dirty="0" smtClean="0">
                <a:latin typeface="Avenir Light"/>
                <a:cs typeface="American Typewriter"/>
              </a:rPr>
              <a:t>victims of childhood sexual abuse</a:t>
            </a:r>
            <a:endParaRPr lang="en-US" sz="2800" dirty="0">
              <a:latin typeface="Avenir Light"/>
              <a:cs typeface="American Typewriter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417277"/>
            <a:ext cx="9292716" cy="11574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Avenir Light"/>
                <a:cs typeface="Century Gothic"/>
              </a:rPr>
              <a:t>Anne Riggs</a:t>
            </a:r>
            <a:r>
              <a:rPr lang="en-US" dirty="0">
                <a:latin typeface="Avenir Light"/>
                <a:cs typeface="Century Gothic"/>
              </a:rPr>
              <a:t> </a:t>
            </a:r>
            <a:r>
              <a:rPr lang="en-US" dirty="0" smtClean="0">
                <a:latin typeface="Avenir Light"/>
                <a:cs typeface="Century Gothic"/>
              </a:rPr>
              <a:t> </a:t>
            </a:r>
            <a:r>
              <a:rPr lang="en-US" sz="2400" dirty="0" smtClean="0">
                <a:latin typeface="Avenir Light"/>
                <a:cs typeface="Century Gothic"/>
              </a:rPr>
              <a:t>PhD Artist</a:t>
            </a:r>
          </a:p>
          <a:p>
            <a:r>
              <a:rPr lang="en-US" dirty="0" smtClean="0">
                <a:latin typeface="Avenir Light"/>
              </a:rPr>
              <a:t>Artists in Community International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410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1014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918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0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12031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762" y="0"/>
            <a:ext cx="76592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52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12034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223" y="273275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22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103091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0851" cy="699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75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3096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704" y="0"/>
            <a:ext cx="51396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489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0082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078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3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103092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387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27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9726"/>
            <a:ext cx="8229600" cy="1623576"/>
          </a:xfrm>
        </p:spPr>
        <p:txBody>
          <a:bodyPr>
            <a:normAutofit/>
          </a:bodyPr>
          <a:lstStyle/>
          <a:p>
            <a:r>
              <a:rPr lang="en-US" sz="5400" dirty="0" err="1" smtClean="0">
                <a:solidFill>
                  <a:srgbClr val="7281FF"/>
                </a:solidFill>
                <a:latin typeface="American Typewriter"/>
                <a:cs typeface="American Typewriter"/>
              </a:rPr>
              <a:t>Un’not’ting</a:t>
            </a:r>
            <a:endParaRPr lang="en-US" sz="5400" dirty="0">
              <a:solidFill>
                <a:srgbClr val="7281FF"/>
              </a:solidFill>
              <a:latin typeface="American Typewriter"/>
              <a:cs typeface="American Typewrit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732751"/>
            <a:ext cx="9144000" cy="136637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rgbClr val="558ED5"/>
                </a:solidFill>
                <a:latin typeface="Avenir Light"/>
              </a:rPr>
              <a:t>Releasing from negative self-talk 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558ED5"/>
                </a:solidFill>
                <a:latin typeface="Avenir Light"/>
              </a:rPr>
              <a:t>through creative practice</a:t>
            </a:r>
          </a:p>
        </p:txBody>
      </p:sp>
    </p:spTree>
    <p:extLst>
      <p:ext uri="{BB962C8B-B14F-4D97-AF65-F5344CB8AC3E}">
        <p14:creationId xmlns:p14="http://schemas.microsoft.com/office/powerpoint/2010/main" val="327993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602" y="681540"/>
            <a:ext cx="8543751" cy="56846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 err="1" smtClean="0">
                <a:solidFill>
                  <a:srgbClr val="7281FF"/>
                </a:solidFill>
                <a:latin typeface="American Typewriter"/>
                <a:cs typeface="American Typewriter"/>
              </a:rPr>
              <a:t>Un’knot’ting</a:t>
            </a:r>
            <a:endParaRPr lang="en-US" sz="5400" dirty="0" smtClean="0">
              <a:solidFill>
                <a:srgbClr val="7281FF"/>
              </a:solidFill>
              <a:latin typeface="American Typewriter"/>
              <a:cs typeface="American Typewriter"/>
            </a:endParaRPr>
          </a:p>
          <a:p>
            <a:pPr marL="0" indent="0" algn="ctr">
              <a:buNone/>
            </a:pPr>
            <a:endParaRPr lang="en-US" sz="3600" dirty="0" smtClean="0">
              <a:solidFill>
                <a:srgbClr val="7281FF"/>
              </a:solidFill>
              <a:latin typeface="Avenir Light"/>
              <a:cs typeface="American Typewriter"/>
            </a:endParaRPr>
          </a:p>
          <a:p>
            <a:pPr marL="0" indent="0" algn="ctr">
              <a:buNone/>
            </a:pPr>
            <a:r>
              <a:rPr lang="en-US" sz="36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venir Light"/>
                <a:cs typeface="American Typewriter"/>
              </a:rPr>
              <a:t>Gaining insight to and release</a:t>
            </a:r>
          </a:p>
          <a:p>
            <a:pPr marL="0" indent="0" algn="ctr">
              <a:buNone/>
            </a:pPr>
            <a:r>
              <a:rPr lang="en-US" sz="36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venir Light"/>
                <a:cs typeface="American Typewriter"/>
              </a:rPr>
              <a:t>from complex traumatic past through creative practice</a:t>
            </a:r>
          </a:p>
          <a:p>
            <a:pPr marL="0" indent="0" algn="ctr">
              <a:buNone/>
            </a:pPr>
            <a:r>
              <a:rPr lang="en-US" dirty="0" smtClean="0">
                <a:latin typeface="Century Gothic"/>
                <a:cs typeface="Century Gothic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23663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9068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945" y="0"/>
            <a:ext cx="6876055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" y="4742126"/>
            <a:ext cx="22679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venir Light"/>
              </a:rPr>
              <a:t>Week one :  </a:t>
            </a:r>
            <a:r>
              <a:rPr lang="en-US" sz="2800" dirty="0" smtClean="0">
                <a:latin typeface="Avenir Light"/>
              </a:rPr>
              <a:t>mosaic group</a:t>
            </a:r>
            <a:endParaRPr lang="en-US" sz="2800" dirty="0">
              <a:latin typeface="Avenir Light"/>
            </a:endParaRPr>
          </a:p>
        </p:txBody>
      </p:sp>
    </p:spTree>
    <p:extLst>
      <p:ext uri="{BB962C8B-B14F-4D97-AF65-F5344CB8AC3E}">
        <p14:creationId xmlns:p14="http://schemas.microsoft.com/office/powerpoint/2010/main" val="3118883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120767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644833"/>
            <a:ext cx="40005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venir Light"/>
              </a:rPr>
              <a:t>Starting with the basic skills of any art form builds a solid creative base </a:t>
            </a:r>
            <a:endParaRPr lang="en-US" sz="2400" dirty="0">
              <a:latin typeface="Avenir Light"/>
            </a:endParaRPr>
          </a:p>
        </p:txBody>
      </p:sp>
    </p:spTree>
    <p:extLst>
      <p:ext uri="{BB962C8B-B14F-4D97-AF65-F5344CB8AC3E}">
        <p14:creationId xmlns:p14="http://schemas.microsoft.com/office/powerpoint/2010/main" val="406816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109089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698185" cy="6523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9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003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558" y="0"/>
            <a:ext cx="51435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4696" y="5576239"/>
            <a:ext cx="44695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venir Light"/>
                <a:cs typeface="American Typewriter"/>
              </a:rPr>
              <a:t>Learning to use tools builds </a:t>
            </a:r>
          </a:p>
          <a:p>
            <a:r>
              <a:rPr lang="en-US" sz="2400" dirty="0" smtClean="0">
                <a:latin typeface="Avenir Light"/>
                <a:cs typeface="American Typewriter"/>
              </a:rPr>
              <a:t>confidence and competence</a:t>
            </a:r>
            <a:endParaRPr lang="en-US" sz="2400" dirty="0">
              <a:latin typeface="Avenir Light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3662354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9053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08" y="247834"/>
            <a:ext cx="3171486" cy="4228648"/>
          </a:xfrm>
          <a:prstGeom prst="rect">
            <a:avLst/>
          </a:prstGeom>
        </p:spPr>
      </p:pic>
      <p:pic>
        <p:nvPicPr>
          <p:cNvPr id="3" name="Picture 2" descr="P1100270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048" y="-588603"/>
            <a:ext cx="5584952" cy="744660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9708" y="5189001"/>
            <a:ext cx="525125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>
              <a:latin typeface="Avenir Light"/>
              <a:cs typeface="American Typewriter"/>
            </a:endParaRPr>
          </a:p>
          <a:p>
            <a:r>
              <a:rPr lang="en-US" sz="2400" dirty="0" smtClean="0">
                <a:latin typeface="Avenir Light"/>
                <a:cs typeface="American Typewriter"/>
              </a:rPr>
              <a:t>Using metaphor :</a:t>
            </a:r>
          </a:p>
          <a:p>
            <a:r>
              <a:rPr lang="en-US" sz="2400" dirty="0" smtClean="0">
                <a:latin typeface="Avenir Light"/>
                <a:cs typeface="American Typewriter"/>
              </a:rPr>
              <a:t>transforming discarded objects</a:t>
            </a:r>
            <a:endParaRPr lang="en-US" sz="2400" dirty="0">
              <a:latin typeface="Avenir Light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341817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10063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927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40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90535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65" y="0"/>
            <a:ext cx="51435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3890152"/>
            <a:ext cx="22829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venir Book"/>
                <a:cs typeface="Avenir Book"/>
              </a:rPr>
              <a:t>Students draw artists for inspiration:  here German artist</a:t>
            </a:r>
          </a:p>
          <a:p>
            <a:r>
              <a:rPr lang="en-US" sz="2400" dirty="0" err="1" smtClean="0">
                <a:latin typeface="Avenir Book"/>
                <a:cs typeface="Avenir Book"/>
              </a:rPr>
              <a:t>Kathe</a:t>
            </a:r>
            <a:r>
              <a:rPr lang="en-US" sz="2400" dirty="0" smtClean="0">
                <a:latin typeface="Avenir Book"/>
                <a:cs typeface="Avenir Book"/>
              </a:rPr>
              <a:t> Kollwitz</a:t>
            </a:r>
            <a:endParaRPr lang="en-US" sz="2400" dirty="0"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84663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109071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956" y="-137288"/>
            <a:ext cx="5246466" cy="699528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28619" y="3552577"/>
            <a:ext cx="35553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venir Light"/>
              </a:rPr>
              <a:t>Group projects develop skills in negotiation, co-operation , compromise as well as being fun and inspiring.</a:t>
            </a:r>
            <a:endParaRPr lang="en-US" sz="2400" dirty="0">
              <a:latin typeface="Avenir Light"/>
            </a:endParaRPr>
          </a:p>
        </p:txBody>
      </p:sp>
    </p:spTree>
    <p:extLst>
      <p:ext uri="{BB962C8B-B14F-4D97-AF65-F5344CB8AC3E}">
        <p14:creationId xmlns:p14="http://schemas.microsoft.com/office/powerpoint/2010/main" val="3714289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10001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31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310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ACE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0264"/>
            <a:ext cx="9144000" cy="48382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931678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venir Light"/>
                <a:cs typeface="Avenir Light"/>
              </a:rPr>
              <a:t>This group project opened women to acknowledging that receiving care is possible and welcome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4647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9089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808" y="0"/>
            <a:ext cx="71581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962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305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648" y="804011"/>
            <a:ext cx="6764550" cy="50734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7237" y="5877424"/>
            <a:ext cx="83923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venir Light"/>
              </a:rPr>
              <a:t>Art and casting techniques give form to memories that are difficult to name and express in words.</a:t>
            </a:r>
            <a:endParaRPr lang="en-US" sz="2400" dirty="0">
              <a:latin typeface="Avenir Light"/>
            </a:endParaRPr>
          </a:p>
        </p:txBody>
      </p:sp>
    </p:spTree>
    <p:extLst>
      <p:ext uri="{BB962C8B-B14F-4D97-AF65-F5344CB8AC3E}">
        <p14:creationId xmlns:p14="http://schemas.microsoft.com/office/powerpoint/2010/main" val="33051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3050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1" t="3281" r="2642"/>
          <a:stretch/>
        </p:blipFill>
        <p:spPr>
          <a:xfrm>
            <a:off x="1221881" y="225050"/>
            <a:ext cx="6961498" cy="663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02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103069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796" y="0"/>
            <a:ext cx="58429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86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30765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103" y="108427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39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120360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43500" y="4935027"/>
            <a:ext cx="40005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venir Light"/>
                <a:cs typeface="Avenir Light"/>
              </a:rPr>
              <a:t>Participants gain skills in </a:t>
            </a:r>
            <a:r>
              <a:rPr lang="en-US" sz="2400" dirty="0" err="1" smtClean="0">
                <a:latin typeface="Avenir Light"/>
                <a:cs typeface="Avenir Light"/>
              </a:rPr>
              <a:t>focussing</a:t>
            </a:r>
            <a:r>
              <a:rPr lang="en-US" sz="2400" dirty="0" smtClean="0">
                <a:latin typeface="Avenir Light"/>
                <a:cs typeface="Avenir Light"/>
              </a:rPr>
              <a:t> and maintaining concentration</a:t>
            </a:r>
            <a:endParaRPr lang="en-US" sz="2400" dirty="0">
              <a:latin typeface="Avenir Light"/>
              <a:cs typeface="Avenir Light"/>
            </a:endParaRPr>
          </a:p>
        </p:txBody>
      </p:sp>
    </p:spTree>
    <p:extLst>
      <p:ext uri="{BB962C8B-B14F-4D97-AF65-F5344CB8AC3E}">
        <p14:creationId xmlns:p14="http://schemas.microsoft.com/office/powerpoint/2010/main" val="9488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00805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81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P103089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30188"/>
            <a:ext cx="8534400" cy="639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6664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10304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638" y="0"/>
            <a:ext cx="51387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1902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77206"/>
          </a:xfrm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7281FF"/>
                </a:solidFill>
                <a:latin typeface="American Typewriter"/>
                <a:cs typeface="American Typewriter"/>
              </a:rPr>
              <a:t>Long term benefits</a:t>
            </a:r>
            <a:endParaRPr lang="en-US" sz="6000" dirty="0">
              <a:solidFill>
                <a:srgbClr val="7281FF"/>
              </a:solidFill>
              <a:latin typeface="American Typewriter"/>
              <a:cs typeface="American Typewrit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381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Century Gothic"/>
                <a:cs typeface="Century Gothic"/>
              </a:rPr>
              <a:t>Arts practice becomes part of life : studio spaces 	established, new groups form</a:t>
            </a:r>
          </a:p>
          <a:p>
            <a:pPr marL="0" indent="0">
              <a:buNone/>
            </a:pPr>
            <a:r>
              <a:rPr lang="en-US" sz="2400" dirty="0" smtClean="0">
                <a:latin typeface="Century Gothic"/>
                <a:cs typeface="Century Gothic"/>
              </a:rPr>
              <a:t>Friendships established and maintained</a:t>
            </a:r>
          </a:p>
          <a:p>
            <a:pPr marL="0" indent="0">
              <a:buNone/>
            </a:pPr>
            <a:r>
              <a:rPr lang="en-US" sz="2400" dirty="0" smtClean="0">
                <a:latin typeface="Century Gothic"/>
                <a:cs typeface="Century Gothic"/>
              </a:rPr>
              <a:t>Higher education undertaken</a:t>
            </a:r>
          </a:p>
          <a:p>
            <a:pPr marL="0" indent="0">
              <a:buNone/>
            </a:pPr>
            <a:r>
              <a:rPr lang="en-US" sz="2400" dirty="0" smtClean="0">
                <a:latin typeface="Century Gothic"/>
                <a:cs typeface="Century Gothic"/>
              </a:rPr>
              <a:t>Return to or join the workforce </a:t>
            </a:r>
          </a:p>
          <a:p>
            <a:pPr marL="0" indent="0">
              <a:buNone/>
            </a:pPr>
            <a:r>
              <a:rPr lang="en-US" sz="2400" dirty="0" smtClean="0">
                <a:latin typeface="Century Gothic"/>
                <a:cs typeface="Century Gothic"/>
              </a:rPr>
              <a:t>Better and sustained family/personal relationships</a:t>
            </a:r>
          </a:p>
          <a:p>
            <a:pPr marL="0" indent="0">
              <a:buNone/>
            </a:pPr>
            <a:r>
              <a:rPr lang="en-US" sz="2400" dirty="0" smtClean="0">
                <a:latin typeface="Century Gothic"/>
                <a:cs typeface="Century Gothic"/>
              </a:rPr>
              <a:t>More pleasure in life</a:t>
            </a:r>
          </a:p>
          <a:p>
            <a:pPr marL="0" indent="0">
              <a:buNone/>
            </a:pPr>
            <a:r>
              <a:rPr lang="en-US" sz="2400" dirty="0" smtClean="0">
                <a:latin typeface="Century Gothic"/>
                <a:cs typeface="Century Gothic"/>
              </a:rPr>
              <a:t>More participation in community life</a:t>
            </a:r>
          </a:p>
          <a:p>
            <a:pPr marL="0" indent="0">
              <a:buNone/>
            </a:pPr>
            <a:r>
              <a:rPr lang="en-US" sz="2400" dirty="0" smtClean="0">
                <a:latin typeface="Century Gothic"/>
                <a:cs typeface="Century Gothic"/>
              </a:rPr>
              <a:t>Reduced need for therapy</a:t>
            </a:r>
          </a:p>
          <a:p>
            <a:pPr marL="0" indent="0">
              <a:buNone/>
            </a:pPr>
            <a:r>
              <a:rPr lang="en-US" sz="2400" dirty="0" smtClean="0">
                <a:latin typeface="Century Gothic"/>
                <a:cs typeface="Century Gothic"/>
              </a:rPr>
              <a:t>Develop broader interests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698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120777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69083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1065" y="5979903"/>
            <a:ext cx="8922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venir Light"/>
                <a:cs typeface="Avenir Light"/>
              </a:rPr>
              <a:t>Helping each other builds community</a:t>
            </a:r>
            <a:endParaRPr lang="en-US" sz="2400" dirty="0">
              <a:latin typeface="Avenir Light"/>
              <a:cs typeface="Avenir Light"/>
            </a:endParaRPr>
          </a:p>
        </p:txBody>
      </p:sp>
    </p:spTree>
    <p:extLst>
      <p:ext uri="{BB962C8B-B14F-4D97-AF65-F5344CB8AC3E}">
        <p14:creationId xmlns:p14="http://schemas.microsoft.com/office/powerpoint/2010/main" val="415997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12077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247"/>
            <a:ext cx="9144000" cy="676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33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40450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304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592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0" y="562625"/>
            <a:ext cx="9144000" cy="5924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5500" dirty="0" smtClean="0">
                <a:solidFill>
                  <a:srgbClr val="7182FF"/>
                </a:solidFill>
                <a:latin typeface="Avenir Light"/>
                <a:cs typeface="American Typewriter"/>
              </a:rPr>
              <a:t>Anne Riggs</a:t>
            </a:r>
          </a:p>
          <a:p>
            <a:pPr algn="ctr"/>
            <a:r>
              <a:rPr lang="en-US" sz="3600" dirty="0" smtClean="0">
                <a:solidFill>
                  <a:srgbClr val="7182FF"/>
                </a:solidFill>
                <a:latin typeface="Avenir Light"/>
                <a:cs typeface="Century Gothic"/>
              </a:rPr>
              <a:t>PhD artist</a:t>
            </a:r>
          </a:p>
          <a:p>
            <a:pPr algn="ctr"/>
            <a:endParaRPr lang="en-US" sz="3600" dirty="0">
              <a:solidFill>
                <a:srgbClr val="7182FF"/>
              </a:solidFill>
              <a:latin typeface="Avenir Light"/>
              <a:cs typeface="Century Gothic"/>
            </a:endParaRPr>
          </a:p>
          <a:p>
            <a:pPr algn="ctr"/>
            <a:endParaRPr lang="en-US" sz="3600" dirty="0" smtClean="0">
              <a:solidFill>
                <a:srgbClr val="7182FF"/>
              </a:solidFill>
              <a:latin typeface="Avenir Light"/>
              <a:cs typeface="Century Gothic"/>
            </a:endParaRPr>
          </a:p>
          <a:p>
            <a:pPr algn="ctr"/>
            <a:r>
              <a:rPr lang="en-US" sz="4000" dirty="0" smtClean="0">
                <a:solidFill>
                  <a:srgbClr val="BE5CFF"/>
                </a:solidFill>
                <a:latin typeface="Avenir Light"/>
                <a:cs typeface="Century Gothic"/>
              </a:rPr>
              <a:t>Artists in Community International</a:t>
            </a:r>
          </a:p>
          <a:p>
            <a:pPr algn="ctr"/>
            <a:endParaRPr lang="en-US" sz="4400" dirty="0" smtClean="0">
              <a:solidFill>
                <a:srgbClr val="7182FF"/>
              </a:solidFill>
              <a:latin typeface="Avenir Light"/>
              <a:cs typeface="Century Gothic"/>
            </a:endParaRPr>
          </a:p>
          <a:p>
            <a:pPr algn="ctr"/>
            <a:endParaRPr lang="en-US" sz="4400" dirty="0">
              <a:solidFill>
                <a:srgbClr val="7182FF"/>
              </a:solidFill>
              <a:latin typeface="Avenir Light"/>
              <a:cs typeface="Century Gothic"/>
            </a:endParaRPr>
          </a:p>
          <a:p>
            <a:pPr algn="ctr"/>
            <a:r>
              <a:rPr lang="en-US" sz="4400" dirty="0" err="1" smtClean="0">
                <a:solidFill>
                  <a:srgbClr val="7182FF"/>
                </a:solidFill>
                <a:latin typeface="Avenir Light"/>
                <a:cs typeface="Century Gothic"/>
              </a:rPr>
              <a:t>www.anneriggs.com</a:t>
            </a:r>
            <a:endParaRPr lang="en-US" sz="4400" dirty="0">
              <a:solidFill>
                <a:srgbClr val="7182FF"/>
              </a:solidFill>
              <a:latin typeface="Avenir Light"/>
              <a:cs typeface="Century Gothic"/>
            </a:endParaRPr>
          </a:p>
          <a:p>
            <a:pPr algn="ctr"/>
            <a:r>
              <a:rPr lang="en-US" sz="4400" dirty="0" err="1">
                <a:solidFill>
                  <a:srgbClr val="7182FF"/>
                </a:solidFill>
                <a:latin typeface="Avenir Light"/>
                <a:cs typeface="Century Gothic"/>
              </a:rPr>
              <a:t>ariggs@</a:t>
            </a:r>
            <a:r>
              <a:rPr lang="en-US" sz="4400" dirty="0" err="1" smtClean="0">
                <a:solidFill>
                  <a:srgbClr val="7182FF"/>
                </a:solidFill>
                <a:latin typeface="Avenir Light"/>
                <a:cs typeface="Century Gothic"/>
              </a:rPr>
              <a:t>alphalink.com.au</a:t>
            </a:r>
            <a:endParaRPr lang="en-US" sz="4400" dirty="0">
              <a:solidFill>
                <a:srgbClr val="7182FF"/>
              </a:solidFill>
              <a:latin typeface="Avenir Light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24831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2656</TotalTime>
  <Words>169</Words>
  <Application>Microsoft Macintosh PowerPoint</Application>
  <PresentationFormat>On-screen Show (4:3)</PresentationFormat>
  <Paragraphs>46</Paragraphs>
  <Slides>34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 Black </vt:lpstr>
      <vt:lpstr>The Un’not’ting  see also un’knot’ting  creative practice with adult  victims of childhood sexual abuse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Un’not’ting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Long term benefits</vt:lpstr>
      <vt:lpstr>PowerPoint Presentation</vt:lpstr>
      <vt:lpstr>PowerPoint Presentation</vt:lpstr>
      <vt:lpstr>PowerPoint Presentation</vt:lpstr>
      <vt:lpstr>PowerPoint Presentation</vt:lpstr>
    </vt:vector>
  </TitlesOfParts>
  <Company>Anne Riggs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ANNE RIGGS</dc:creator>
  <cp:lastModifiedBy>ANNE RIGGS</cp:lastModifiedBy>
  <cp:revision>39</cp:revision>
  <dcterms:created xsi:type="dcterms:W3CDTF">2012-10-22T01:18:14Z</dcterms:created>
  <dcterms:modified xsi:type="dcterms:W3CDTF">2013-02-07T01:45:42Z</dcterms:modified>
</cp:coreProperties>
</file>